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31C11B4-DC89-43B2-A61E-F5B838FA91F3}">
  <a:tblStyle styleId="{C31C11B4-DC89-43B2-A61E-F5B838FA91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b3f7ec1f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b3f7ec1f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b3f7ec1f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b3f7ec1f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b3f7ec1f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b3f7ec1f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b3f7ec1f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b3f7ec1f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b3f7ec1f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b3f7ec1f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b3f7ec1f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b3f7ec1f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b3f7ec1f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b3f7ec1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b3f7ec1f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b3f7ec1f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b3f7ec1f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b3f7ec1f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b3f7ec1f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b3f7ec1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7460706b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7460706b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b3f7ec1f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b3f7ec1f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4703c09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4703c09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4703c09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4703c09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4703c09e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364703c09ed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4703c09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4703c09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4703c09ed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64703c09e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4703c09ed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64703c09e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4703c09ed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64703c09e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4703c09ed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64703c09e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4703c09ed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64703c09e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b3f7ec1f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eb3f7ec1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4703c09ed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64703c09e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4703c09e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4703c09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4703c09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4703c09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4703c09ed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64703c09e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4703c09e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64703c09e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3f7ec1f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3f7ec1f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3f7ec1f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b3f7ec1f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b3f7ec1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b3f7ec1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f14766b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f14766b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b3f7ec1f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b3f7ec1f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b3f7ec1f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b3f7ec1f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65700" y="381225"/>
            <a:ext cx="8096400" cy="16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12850" y="2592075"/>
            <a:ext cx="52767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650" y="2017125"/>
            <a:ext cx="2868275" cy="28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32500" y="2150850"/>
            <a:ext cx="829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/>
        </p:nvSpPr>
        <p:spPr>
          <a:xfrm>
            <a:off x="6934650" y="46715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</a:rPr>
              <a:t>IFSP Campus Piracicaba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Prof. Gustavo Voltani von Atzingen</a:t>
            </a:r>
            <a:endParaRPr sz="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6934650" y="46715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</a:rPr>
              <a:t>IFSP Campus Piracicaba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Prof. Gustavo Voltani von Atzingen</a:t>
            </a:r>
            <a:endParaRPr sz="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crição Lista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532500" y="1233175"/>
            <a:ext cx="3778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502250" y="2803075"/>
            <a:ext cx="3808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/>
        </p:nvSpPr>
        <p:spPr>
          <a:xfrm>
            <a:off x="6934650" y="46715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</a:rPr>
              <a:t>IFSP Campus Piracicaba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Prof. Gustavo Voltani von Atzingen</a:t>
            </a:r>
            <a:endParaRPr sz="800"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58378" l="30236" r="33161" t="0"/>
          <a:stretch/>
        </p:blipFill>
        <p:spPr>
          <a:xfrm>
            <a:off x="8694250" y="4648625"/>
            <a:ext cx="394749" cy="4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6934650" y="46715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chemeClr val="dk1"/>
                </a:solidFill>
              </a:rPr>
              <a:t>IFSP Campus Piracicaba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Prof. Gustavo Voltani von Atzingen</a:t>
            </a:r>
            <a:endParaRPr sz="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514351" y="457200"/>
            <a:ext cx="7598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14351" y="1606550"/>
            <a:ext cx="75984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6442245" y="4402931"/>
            <a:ext cx="12003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514350" y="4402931"/>
            <a:ext cx="58707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7699545" y="4402931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58378" l="30236" r="33161" t="0"/>
          <a:stretch/>
        </p:blipFill>
        <p:spPr>
          <a:xfrm>
            <a:off x="8694250" y="4648625"/>
            <a:ext cx="394749" cy="4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/>
          <p:nvPr/>
        </p:nvSpPr>
        <p:spPr>
          <a:xfrm>
            <a:off x="0" y="0"/>
            <a:ext cx="311700" cy="51435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5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drive/folders/1QxjG7SUNsw1yULvfH2mgXRZlNRkirPd1?usp=sharing" TargetMode="External"/><Relationship Id="rId4" Type="http://schemas.openxmlformats.org/officeDocument/2006/relationships/hyperlink" Target="https://github.com/Atzingen/IA-FIC-IFS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ctrTitle"/>
          </p:nvPr>
        </p:nvSpPr>
        <p:spPr>
          <a:xfrm>
            <a:off x="665700" y="381225"/>
            <a:ext cx="8096400" cy="16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Inteligência Artificial para tomada de decisões</a:t>
            </a:r>
            <a:endParaRPr/>
          </a:p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3309450" y="2571750"/>
            <a:ext cx="52767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2o Semestre 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Curso 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714325" y="101772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Regressão Linear.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Naive Bayes.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KNN.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K-means.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Redes Neurais profundas.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Visão Computacional.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Modelos de Linguagem.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636575" y="971550"/>
            <a:ext cx="8160600" cy="3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●"/>
            </a:pPr>
            <a:r>
              <a:rPr lang="pt-BR" sz="1600">
                <a:solidFill>
                  <a:srgbClr val="6AA84F"/>
                </a:solidFill>
              </a:rPr>
              <a:t>Paradigmas e métodos aplicados a Inteligência Artificial.</a:t>
            </a:r>
            <a:endParaRPr sz="1600">
              <a:solidFill>
                <a:srgbClr val="6AA84F"/>
              </a:solidFill>
            </a:endParaRPr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 sz="1600">
                <a:solidFill>
                  <a:srgbClr val="6AA84F"/>
                </a:solidFill>
              </a:rPr>
              <a:t>Inteligência Artificial, Aprendizado de Máquina, Mineração de dados, Deep Learning e Redes Neurais.</a:t>
            </a:r>
            <a:endParaRPr sz="1600">
              <a:solidFill>
                <a:srgbClr val="6AA84F"/>
              </a:solidFill>
            </a:endParaRPr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 sz="1600">
                <a:solidFill>
                  <a:srgbClr val="6AA84F"/>
                </a:solidFill>
              </a:rPr>
              <a:t>Fluxo de trabalho com dados: Treinamento / Validação / Inferência</a:t>
            </a:r>
            <a:endParaRPr sz="1600">
              <a:solidFill>
                <a:srgbClr val="6AA84F"/>
              </a:solidFill>
            </a:endParaRPr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 sz="1600">
                <a:solidFill>
                  <a:srgbClr val="6AA84F"/>
                </a:solidFill>
              </a:rPr>
              <a:t>Paradigma de aprendizado com dados.</a:t>
            </a:r>
            <a:endParaRPr sz="1600">
              <a:solidFill>
                <a:srgbClr val="6AA84F"/>
              </a:solidFill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Introdução a linguagem Python.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Regressão Linear.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Classificação binária e multiclasse.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Amostragem, validação e validação cruzada.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Monte Carlo e buscas randomizadas.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Naive Bayes.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KNN.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K-means.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Redes Neurais profundas.</a:t>
            </a:r>
            <a:endParaRPr sz="160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975" y="2145275"/>
            <a:ext cx="4367300" cy="25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●"/>
            </a:pPr>
            <a:r>
              <a:rPr lang="pt-BR">
                <a:solidFill>
                  <a:srgbClr val="6AA84F"/>
                </a:solidFill>
              </a:rPr>
              <a:t>Introdução a linguagem Python.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Ambiente de programação, bibliotecas, formas de usar.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Tipos de variáveis, estruturas de controle e funções.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Numpy, pandas, matplotlib.</a:t>
            </a:r>
            <a:endParaRPr>
              <a:solidFill>
                <a:srgbClr val="6AA84F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Regressão Linear.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Naive Bayes.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KNN.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K-means.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975" y="1247481"/>
            <a:ext cx="4252026" cy="21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●"/>
            </a:pPr>
            <a:r>
              <a:rPr lang="pt-BR">
                <a:solidFill>
                  <a:srgbClr val="6AA84F"/>
                </a:solidFill>
              </a:rPr>
              <a:t>Regressão Linear.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Modelo linear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Métricas de acurácia, erro.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busca cega, gradiente descendente.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Exemplo: Predizendo preços de casas.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Overfit.</a:t>
            </a:r>
            <a:endParaRPr>
              <a:solidFill>
                <a:srgbClr val="6AA84F"/>
              </a:solidFill>
            </a:endParaRPr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Amostragem, validação e validação </a:t>
            </a:r>
            <a:r>
              <a:rPr lang="pt-BR"/>
              <a:t>cruzada.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Naive Bayes.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KNN.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K-means.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175" y="1532350"/>
            <a:ext cx="4854824" cy="20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132" y="1532350"/>
            <a:ext cx="4760899" cy="2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Regressão Linear.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●"/>
            </a:pPr>
            <a:r>
              <a:rPr lang="pt-BR">
                <a:solidFill>
                  <a:srgbClr val="6AA84F"/>
                </a:solidFill>
              </a:rPr>
              <a:t>Classificação binária e multiclasse.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Predizendo doenças, </a:t>
            </a:r>
            <a:r>
              <a:rPr lang="pt-BR">
                <a:solidFill>
                  <a:srgbClr val="6AA84F"/>
                </a:solidFill>
              </a:rPr>
              <a:t>spam</a:t>
            </a:r>
            <a:r>
              <a:rPr lang="pt-BR">
                <a:solidFill>
                  <a:srgbClr val="6AA84F"/>
                </a:solidFill>
              </a:rPr>
              <a:t>, </a:t>
            </a:r>
            <a:r>
              <a:rPr lang="pt-BR">
                <a:solidFill>
                  <a:srgbClr val="6AA84F"/>
                </a:solidFill>
              </a:rPr>
              <a:t>vírus</a:t>
            </a:r>
            <a:r>
              <a:rPr lang="pt-BR">
                <a:solidFill>
                  <a:srgbClr val="6AA84F"/>
                </a:solidFill>
              </a:rPr>
              <a:t>, reconhecimento facial.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Reconhecimento de dígitos, objetos.</a:t>
            </a:r>
            <a:endParaRPr>
              <a:solidFill>
                <a:srgbClr val="6AA84F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Naive Bayes.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KNN.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K-means.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50" y="194750"/>
            <a:ext cx="2812949" cy="18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100" y="2300250"/>
            <a:ext cx="3183974" cy="23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Amostragem, validação e validação cruzada.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10612" l="14267" r="15655" t="15944"/>
          <a:stretch/>
        </p:blipFill>
        <p:spPr>
          <a:xfrm>
            <a:off x="5755525" y="1789063"/>
            <a:ext cx="3355800" cy="26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400" y="1460425"/>
            <a:ext cx="3951925" cy="31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Monte Carlo e buscas randomizadas.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950" y="920525"/>
            <a:ext cx="3880125" cy="2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800" y="1231125"/>
            <a:ext cx="3559275" cy="33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Naive Bayes.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013" y="1607363"/>
            <a:ext cx="28670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000" y="3263150"/>
            <a:ext cx="2812949" cy="18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KNN.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650" y="1565925"/>
            <a:ext cx="3883174" cy="29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K-means.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825" y="1522775"/>
            <a:ext cx="4075175" cy="31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/>
        </p:nvSpPr>
        <p:spPr>
          <a:xfrm>
            <a:off x="1929875" y="277100"/>
            <a:ext cx="7108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chemeClr val="dk1"/>
                </a:solidFill>
              </a:rPr>
              <a:t>Introdução à </a:t>
            </a:r>
            <a:r>
              <a:rPr b="1" lang="pt-BR" sz="3300">
                <a:solidFill>
                  <a:schemeClr val="dk1"/>
                </a:solidFill>
              </a:rPr>
              <a:t>Inteligência Artificial </a:t>
            </a:r>
            <a:r>
              <a:rPr b="1" lang="pt-BR" sz="3300">
                <a:solidFill>
                  <a:schemeClr val="dk1"/>
                </a:solidFill>
              </a:rPr>
              <a:t>para tomada de decisões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48" name="Google Shape;48;p9"/>
          <p:cNvSpPr txBox="1"/>
          <p:nvPr/>
        </p:nvSpPr>
        <p:spPr>
          <a:xfrm>
            <a:off x="763500" y="1663563"/>
            <a:ext cx="838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184803"/>
                </a:solidFill>
              </a:rPr>
              <a:t>Curso de Extensão</a:t>
            </a:r>
            <a:endParaRPr b="1" sz="2600">
              <a:solidFill>
                <a:srgbClr val="184803"/>
              </a:solidFill>
            </a:endParaRPr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94101" cy="19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503500" y="4178175"/>
            <a:ext cx="375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Agosto </a:t>
            </a:r>
            <a:r>
              <a:rPr b="1" lang="pt-BR"/>
              <a:t>à dezembro 2025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Prof. Gustavo Voltani von Atzingen</a:t>
            </a:r>
            <a:endParaRPr b="1"/>
          </a:p>
        </p:txBody>
      </p:sp>
      <p:sp>
        <p:nvSpPr>
          <p:cNvPr id="51" name="Google Shape;51;p9"/>
          <p:cNvSpPr txBox="1"/>
          <p:nvPr/>
        </p:nvSpPr>
        <p:spPr>
          <a:xfrm>
            <a:off x="453250" y="2345375"/>
            <a:ext cx="488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Gratuito (Inscrição até 13/09 ou 30 vagas)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Aulas semanais às Segundas-feiras (14:00 às 17:00)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Presencial no IFSP Piracicaba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Aberto a comunidade externa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" name="Google Shape;52;p9"/>
          <p:cNvSpPr txBox="1"/>
          <p:nvPr/>
        </p:nvSpPr>
        <p:spPr>
          <a:xfrm>
            <a:off x="5062600" y="2345375"/>
            <a:ext cx="3928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Inscrições e </a:t>
            </a:r>
            <a:r>
              <a:rPr b="1" lang="pt-BR"/>
              <a:t>informações no link (</a:t>
            </a:r>
            <a:r>
              <a:rPr b="1" lang="pt-BR">
                <a:solidFill>
                  <a:schemeClr val="dk1"/>
                </a:solidFill>
              </a:rPr>
              <a:t>até 03/09)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Início dia 18/09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https://forms.gle/5wxrBPxqQ5e8UsT2A</a:t>
            </a:r>
            <a:endParaRPr b="1"/>
          </a:p>
        </p:txBody>
      </p:sp>
      <p:pic>
        <p:nvPicPr>
          <p:cNvPr id="53" name="Google Shape;53;p9" title="frame.png"/>
          <p:cNvPicPr preferRelativeResize="0"/>
          <p:nvPr/>
        </p:nvPicPr>
        <p:blipFill rotWithShape="1">
          <a:blip r:embed="rId4">
            <a:alphaModFix/>
          </a:blip>
          <a:srcRect b="9540" l="9580" r="9637" t="9475"/>
          <a:stretch/>
        </p:blipFill>
        <p:spPr>
          <a:xfrm>
            <a:off x="5179800" y="3548200"/>
            <a:ext cx="1513277" cy="151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Redes Neurais profundas.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5452" l="0" r="0" t="9346"/>
          <a:stretch/>
        </p:blipFill>
        <p:spPr>
          <a:xfrm>
            <a:off x="4822125" y="2280975"/>
            <a:ext cx="4321876" cy="16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564800" y="141150"/>
            <a:ext cx="3778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de Hoje</a:t>
            </a:r>
            <a:endParaRPr/>
          </a:p>
        </p:txBody>
      </p:sp>
      <p:sp>
        <p:nvSpPr>
          <p:cNvPr id="184" name="Google Shape;184;p28"/>
          <p:cNvSpPr txBox="1"/>
          <p:nvPr>
            <p:ph idx="2" type="body"/>
          </p:nvPr>
        </p:nvSpPr>
        <p:spPr>
          <a:xfrm>
            <a:off x="4826875" y="290775"/>
            <a:ext cx="4109400" cy="41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Apresentação geral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Conteúdo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pt-BR">
                <a:solidFill>
                  <a:srgbClr val="FF0000"/>
                </a:solidFill>
              </a:rPr>
              <a:t>O que é Inteligência Artificial?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 prático.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16611" l="0" r="18374" t="0"/>
          <a:stretch/>
        </p:blipFill>
        <p:spPr>
          <a:xfrm>
            <a:off x="629138" y="2074175"/>
            <a:ext cx="3649525" cy="21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688550" y="27057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O que é Inteligência Artificial 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799" y="939075"/>
            <a:ext cx="4014100" cy="41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514350" y="30700"/>
            <a:ext cx="759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pt-BR">
                <a:solidFill>
                  <a:srgbClr val="FF0000"/>
                </a:solidFill>
              </a:rPr>
              <a:t>Definições de IA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0" y="-174799"/>
            <a:ext cx="13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b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514350" y="2170850"/>
            <a:ext cx="80610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0000"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RUSSEL, S.; NORVIG, P. </a:t>
            </a:r>
            <a:r>
              <a:rPr b="1" lang="pt-BR"/>
              <a:t>Inteligência artificial</a:t>
            </a:r>
            <a:r>
              <a:rPr lang="pt-BR"/>
              <a:t>. 3ª ed. CAMPUS - RJ, 2013. </a:t>
            </a:r>
            <a:endParaRPr/>
          </a:p>
          <a:p>
            <a:pPr indent="-240665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“O novo e interessante esforço para fazer os computadores pensarem(...) </a:t>
            </a:r>
            <a:r>
              <a:rPr i="1" lang="pt-BR" sz="1700"/>
              <a:t>máquinas com mentes,</a:t>
            </a:r>
            <a:r>
              <a:rPr lang="pt-BR" sz="1700"/>
              <a:t> no sentido total e literal.”(Haugeland, 1985)</a:t>
            </a:r>
            <a:endParaRPr/>
          </a:p>
          <a:p>
            <a:pPr indent="-240665" lvl="0" marL="3429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“[Automatização de] atividades que associamos ao pensamento humano, atividades como a tomada de decisões, a resolução de problemas, o aprendizado…” (Bellman, 1978)</a:t>
            </a:r>
            <a:endParaRPr sz="1700"/>
          </a:p>
          <a:p>
            <a:pPr indent="-245109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“A arte de criar máquinas que executam funções que exigem inteligência quando executadas por pessoas.” (Kurzweil, 1990)</a:t>
            </a:r>
            <a:endParaRPr/>
          </a:p>
          <a:p>
            <a:pPr indent="-245109" lvl="0" marL="3429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“O estudo de como os computadores podem fazer tarefas que hoje são melhor desempenhadas pelas pessoas.” (Rich and Knight, 1991)</a:t>
            </a:r>
            <a:endParaRPr/>
          </a:p>
          <a:p>
            <a:pPr indent="-245109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“O estudo das faculdades mentais pelo uso de modelos computacionais.” (Charniak e McDermott, 1985)</a:t>
            </a:r>
            <a:endParaRPr/>
          </a:p>
          <a:p>
            <a:pPr indent="-245109" lvl="0" marL="3429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“O estudo das computações que tornam possível perceber, raciocinar e agir.” (Winston, 1992)</a:t>
            </a:r>
            <a:endParaRPr/>
          </a:p>
          <a:p>
            <a:pPr indent="-227330" lvl="0" marL="342900" rtl="0" algn="l"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pt-BR"/>
              <a:t>“Inteligência Computacional é o estudo de projetos de agentes inteligentes.” (Poole et al., 1998)</a:t>
            </a:r>
            <a:endParaRPr/>
          </a:p>
        </p:txBody>
      </p:sp>
      <p:graphicFrame>
        <p:nvGraphicFramePr>
          <p:cNvPr id="199" name="Google Shape;199;p30"/>
          <p:cNvGraphicFramePr/>
          <p:nvPr/>
        </p:nvGraphicFramePr>
        <p:xfrm>
          <a:off x="1016475" y="80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{C31C11B4-DC89-43B2-A61E-F5B838FA91F3}</a:tableStyleId>
              </a:tblPr>
              <a:tblGrid>
                <a:gridCol w="2320575"/>
                <a:gridCol w="2505425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Desempenho Humano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Racionalidade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Pensamento e raciocínio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Pensando como um humano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Pensando racionalmente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Comportamento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Agindo como seres humanos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Agindo racionalmente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/>
        </p:nvSpPr>
        <p:spPr>
          <a:xfrm>
            <a:off x="734975" y="419525"/>
            <a:ext cx="83592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Entendimento e atuação no mundo</a:t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-18859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pt-B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Método Científico:  Observações – Modelo – Validação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859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pt-B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Nosso Cérebro: Observações – Experimentação – Aprendizado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859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pt-B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Machine Learning: Dados – Treinamento – Inferência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776688" y="143875"/>
            <a:ext cx="56988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rgbClr val="FF0000"/>
                </a:solidFill>
              </a:rPr>
              <a:t>Aprendizado de máquina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549254" y="1076984"/>
            <a:ext cx="78399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pt-BR"/>
              <a:t>Aprendizado Supervisionado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Observação de pares de entrada e saída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Reconhecimento de imagens, diagnósticos, etc</a:t>
            </a:r>
            <a:r>
              <a:rPr lang="pt-BR" sz="1200"/>
              <a:t>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b="1" lang="pt-BR"/>
              <a:t>Aprendizado não Supervisionado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Agrupamento (clusterização)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Aprendizado de padrões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Sistemas de recomendação,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b="1" lang="pt-BR"/>
              <a:t>Aprendizado por Reforço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Decisões em tempo real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Aprendizagem constante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Navegação de robôs, etc.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50460" t="0"/>
          <a:stretch/>
        </p:blipFill>
        <p:spPr>
          <a:xfrm>
            <a:off x="6171349" y="60375"/>
            <a:ext cx="2742775" cy="24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51392" r="0" t="0"/>
          <a:stretch/>
        </p:blipFill>
        <p:spPr>
          <a:xfrm>
            <a:off x="6171349" y="2698925"/>
            <a:ext cx="2636675" cy="23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7644" y="0"/>
            <a:ext cx="7598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571"/>
              <a:buNone/>
            </a:pPr>
            <a:r>
              <a:rPr lang="pt-BR"/>
              <a:t>Exemplo - treino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50" y="471338"/>
            <a:ext cx="7960397" cy="44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7644" y="0"/>
            <a:ext cx="7598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571"/>
              <a:buNone/>
            </a:pPr>
            <a:r>
              <a:rPr lang="pt-BR"/>
              <a:t>Exemplo - resultado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644" y="437175"/>
            <a:ext cx="7960397" cy="44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7644" y="0"/>
            <a:ext cx="7598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571"/>
              <a:buNone/>
            </a:pPr>
            <a:r>
              <a:rPr lang="pt-BR"/>
              <a:t>Exemplo - treino</a:t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575" y="515044"/>
            <a:ext cx="7960397" cy="44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7644" y="0"/>
            <a:ext cx="7598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571"/>
              <a:buNone/>
            </a:pPr>
            <a:r>
              <a:rPr lang="pt-BR"/>
              <a:t>Exemplo - resultado</a:t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438" y="529613"/>
            <a:ext cx="7960397" cy="44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00" y="339800"/>
            <a:ext cx="14097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/>
        </p:nvSpPr>
        <p:spPr>
          <a:xfrm>
            <a:off x="749525" y="950775"/>
            <a:ext cx="76701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about_me: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“““ Quem sou eu ”””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600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__init__(self):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self.name: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“Gustavo Voltani von Atzingen”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self.formação: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[“B.Sc Física ”,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				 “Msc. e Ph.D - Engenharia de Alimentos”]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self.job: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[“Coordenador CEPAD”,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			“cofundador - Quickium”,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“Professor no IFSP campus Piracicaba”]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self.contato: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“gustavo.von@ifsp.edu.br”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1928238" y="271800"/>
            <a:ext cx="56988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rgbClr val="FF0000"/>
                </a:solidFill>
              </a:rPr>
              <a:t>Aprendizado supervisionado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543506" y="1234988"/>
            <a:ext cx="8085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739"/>
              <a:buNone/>
            </a:pPr>
            <a:r>
              <a:rPr lang="pt-BR" sz="2300"/>
              <a:t>Sistemas podem aprender com dados!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5555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ct val="155555"/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3373106" y="1689488"/>
            <a:ext cx="2083800" cy="11802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endParaRPr b="1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tradicional</a:t>
            </a:r>
            <a:endParaRPr b="1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1806656" y="1733213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1806656" y="2396025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Regras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5456831" y="1988288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Respostas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7"/>
          <p:cNvSpPr/>
          <p:nvPr/>
        </p:nvSpPr>
        <p:spPr>
          <a:xfrm>
            <a:off x="3373106" y="3367294"/>
            <a:ext cx="2083800" cy="11802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Aprendizado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supervisionado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1806656" y="3411019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1806656" y="4073831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Repostas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5456831" y="3666094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Regras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50" y="839800"/>
            <a:ext cx="3463901" cy="346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b="0" l="0" r="17033" t="0"/>
          <a:stretch/>
        </p:blipFill>
        <p:spPr>
          <a:xfrm>
            <a:off x="4423425" y="823125"/>
            <a:ext cx="4642374" cy="34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1892700" y="0"/>
            <a:ext cx="56988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rgbClr val="FF0000"/>
                </a:solidFill>
              </a:rPr>
              <a:t>Dados de treinamento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475" y="697100"/>
            <a:ext cx="4259050" cy="42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>
            <p:ph type="title"/>
          </p:nvPr>
        </p:nvSpPr>
        <p:spPr>
          <a:xfrm>
            <a:off x="1892700" y="0"/>
            <a:ext cx="56988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rgbClr val="FF0000"/>
                </a:solidFill>
              </a:rPr>
              <a:t>Dados do mundo real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712755" y="357125"/>
            <a:ext cx="80319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2300">
                <a:solidFill>
                  <a:srgbClr val="FF0000"/>
                </a:solidFill>
              </a:rPr>
              <a:t>Deep Learning e AGI - As fronteiras do conhecimento</a:t>
            </a:r>
            <a:endParaRPr b="1" sz="2300">
              <a:solidFill>
                <a:srgbClr val="FF0000"/>
              </a:solidFill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758438" y="1442119"/>
            <a:ext cx="75522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Paradoxo de Moravec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</a:rPr>
              <a:t>O paradoxo de Moravec é a observação que o raciocínio requer muito pouca computação, mas as habilidades sensório-motoras e de percepção (</a:t>
            </a:r>
            <a:r>
              <a:rPr lang="pt-BR" sz="1700">
                <a:solidFill>
                  <a:schemeClr val="accent1"/>
                </a:solidFill>
              </a:rPr>
              <a:t>e linguagem</a:t>
            </a:r>
            <a:r>
              <a:rPr lang="pt-BR" sz="1700">
                <a:solidFill>
                  <a:schemeClr val="dk2"/>
                </a:solidFill>
              </a:rPr>
              <a:t>) exigem enormes recursos computacionais.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88" y="3327506"/>
            <a:ext cx="2395500" cy="159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 rotWithShape="1">
          <a:blip r:embed="rId4">
            <a:alphaModFix/>
          </a:blip>
          <a:srcRect b="4788" l="0" r="0" t="3130"/>
          <a:stretch/>
        </p:blipFill>
        <p:spPr>
          <a:xfrm>
            <a:off x="5295731" y="2926903"/>
            <a:ext cx="1976810" cy="2072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514351" y="457200"/>
            <a:ext cx="75984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 sz="2300">
                <a:solidFill>
                  <a:srgbClr val="FF0000"/>
                </a:solidFill>
              </a:rPr>
              <a:t>Exemplo Prático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50" y="1403350"/>
            <a:ext cx="4385600" cy="3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000" y="2077488"/>
            <a:ext cx="3881850" cy="19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564800" y="141150"/>
            <a:ext cx="3778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de Hoje</a:t>
            </a:r>
            <a:endParaRPr/>
          </a:p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4826875" y="290775"/>
            <a:ext cx="4109400" cy="41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pt-BR">
                <a:solidFill>
                  <a:srgbClr val="FF0000"/>
                </a:solidFill>
              </a:rPr>
              <a:t>Apresentação geral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Conteúdo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é Inteligência Artificial?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 prático.</a:t>
            </a:r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16611" l="0" r="18374" t="0"/>
          <a:stretch/>
        </p:blipFill>
        <p:spPr>
          <a:xfrm>
            <a:off x="629138" y="2074175"/>
            <a:ext cx="3649525" cy="21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Apresentação geral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Introduzir aos alunos os conceitos básicos de análise de dados, aprendizado de máquina e redes neurais através do desenvolvimento de exemplos aplicados.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Domínio dos processos de triagem e tratamento dos dados.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Treinar modelos de aprendizado de máquina supervisionados.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Treinar redes neurais e realizar inferências.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Apresentação geral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Curso de Extensão IFSP.  3ª Edição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76 horas. 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6 horas semanais (3 horas aula síncrona + 3 horas de atividades).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12 Aulas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100% Presencial.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Aprovação: &gt;70% </a:t>
            </a:r>
            <a:r>
              <a:rPr lang="pt-BR"/>
              <a:t>Frequência</a:t>
            </a:r>
            <a:r>
              <a:rPr lang="pt-BR"/>
              <a:t>. Atividades.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Programação na linguagem Python.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Apresentação geral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Aulas - Toda segunda-feira 14:00 </a:t>
            </a:r>
            <a:r>
              <a:rPr lang="pt-BR"/>
              <a:t>às 17:00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Local: Sala B21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Atividades semanais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Comunicação via e-mail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Pasta com conteúdo (google drive)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https://drive.google.com/drive/folders/1QxjG7SUNsw1yULvfH2mgXRZlNRkirPd1?usp=sharing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Scripts e códigos no github                                   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https://github.com/Atzingen/IA-FIC-IFSP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Apresentação geral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636575" y="1144100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Pré-requisitos: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Noções de </a:t>
            </a:r>
            <a:r>
              <a:rPr lang="pt-BR"/>
              <a:t>Algoritmo</a:t>
            </a:r>
            <a:r>
              <a:rPr lang="pt-BR"/>
              <a:t> e programação.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Não é necessário conhecer Python.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É necessário ter tido um contato com alguma linguagem de programação.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É </a:t>
            </a:r>
            <a:r>
              <a:rPr lang="pt-BR" u="sng"/>
              <a:t>necessário Lógica de programação</a:t>
            </a:r>
            <a:r>
              <a:rPr lang="pt-BR"/>
              <a:t> (independente da linguagem).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Matemática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Entendimento conceitual derivada, integral.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Aplicações simples.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Operações básicas de </a:t>
            </a:r>
            <a:r>
              <a:rPr lang="pt-BR"/>
              <a:t>álgebra</a:t>
            </a:r>
            <a:r>
              <a:rPr lang="pt-BR"/>
              <a:t> linear.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Probabilidade.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564800" y="141150"/>
            <a:ext cx="3778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de Hoje</a:t>
            </a:r>
            <a:endParaRPr/>
          </a:p>
        </p:txBody>
      </p:sp>
      <p:sp>
        <p:nvSpPr>
          <p:cNvPr id="96" name="Google Shape;96;p16"/>
          <p:cNvSpPr txBox="1"/>
          <p:nvPr>
            <p:ph idx="2" type="body"/>
          </p:nvPr>
        </p:nvSpPr>
        <p:spPr>
          <a:xfrm>
            <a:off x="4826875" y="290775"/>
            <a:ext cx="4109400" cy="41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Apresentação geral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pt-BR">
                <a:solidFill>
                  <a:srgbClr val="FF0000"/>
                </a:solidFill>
              </a:rPr>
              <a:t>Conteúdo do curso.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é Inteligência Artificial?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 prático.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16611" l="0" r="18374" t="0"/>
          <a:stretch/>
        </p:blipFill>
        <p:spPr>
          <a:xfrm>
            <a:off x="629138" y="2074175"/>
            <a:ext cx="3649525" cy="21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